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71" r:id="rId6"/>
    <p:sldId id="259" r:id="rId7"/>
    <p:sldId id="260" r:id="rId8"/>
    <p:sldId id="269" r:id="rId9"/>
    <p:sldId id="272" r:id="rId10"/>
    <p:sldId id="273" r:id="rId11"/>
    <p:sldId id="261" r:id="rId12"/>
    <p:sldId id="262" r:id="rId13"/>
    <p:sldId id="263" r:id="rId14"/>
    <p:sldId id="264" r:id="rId15"/>
    <p:sldId id="265" r:id="rId16"/>
    <p:sldId id="266" r:id="rId17"/>
    <p:sldId id="267" r:id="rId18"/>
    <p:sldId id="268"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806"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8B60B239-C458-4F71-B451-59B001240D21}" type="datetimeFigureOut">
              <a:rPr lang="en-US" smtClean="0"/>
              <a:pPr/>
              <a:t>5/27/2026</a:t>
            </a:fld>
            <a:endParaRPr lang="en-US"/>
          </a:p>
        </p:txBody>
      </p:sp>
      <p:sp>
        <p:nvSpPr>
          <p:cNvPr id="23" name="Slide Number Placeholder 22"/>
          <p:cNvSpPr>
            <a:spLocks noGrp="1"/>
          </p:cNvSpPr>
          <p:nvPr>
            <p:ph type="sldNum" sz="quarter" idx="11"/>
          </p:nvPr>
        </p:nvSpPr>
        <p:spPr/>
        <p:txBody>
          <a:bodyPr/>
          <a:lstStyle/>
          <a:p>
            <a:fld id="{8114857A-2250-4483-9DE6-52D45B58E712}"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0B239-C458-4F71-B451-59B001240D21}"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4857A-2250-4483-9DE6-52D45B58E7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0B239-C458-4F71-B451-59B001240D21}"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4857A-2250-4483-9DE6-52D45B58E7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8B60B239-C458-4F71-B451-59B001240D21}" type="datetimeFigureOut">
              <a:rPr lang="en-US" smtClean="0"/>
              <a:pPr/>
              <a:t>5/27/2026</a:t>
            </a:fld>
            <a:endParaRPr lang="en-US"/>
          </a:p>
        </p:txBody>
      </p:sp>
      <p:sp>
        <p:nvSpPr>
          <p:cNvPr id="19" name="Slide Number Placeholder 18"/>
          <p:cNvSpPr>
            <a:spLocks noGrp="1"/>
          </p:cNvSpPr>
          <p:nvPr>
            <p:ph type="sldNum" sz="quarter" idx="15"/>
          </p:nvPr>
        </p:nvSpPr>
        <p:spPr/>
        <p:txBody>
          <a:bodyPr/>
          <a:lstStyle/>
          <a:p>
            <a:fld id="{8114857A-2250-4483-9DE6-52D45B58E712}"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8B60B239-C458-4F71-B451-59B001240D21}" type="datetimeFigureOut">
              <a:rPr lang="en-US" smtClean="0"/>
              <a:pPr/>
              <a:t>5/27/2026</a:t>
            </a:fld>
            <a:endParaRPr lang="en-US"/>
          </a:p>
        </p:txBody>
      </p:sp>
      <p:sp>
        <p:nvSpPr>
          <p:cNvPr id="20" name="Slide Number Placeholder 19"/>
          <p:cNvSpPr>
            <a:spLocks noGrp="1"/>
          </p:cNvSpPr>
          <p:nvPr>
            <p:ph type="sldNum" sz="quarter" idx="11"/>
          </p:nvPr>
        </p:nvSpPr>
        <p:spPr/>
        <p:txBody>
          <a:bodyPr/>
          <a:lstStyle/>
          <a:p>
            <a:fld id="{8114857A-2250-4483-9DE6-52D45B58E712}"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8B60B239-C458-4F71-B451-59B001240D21}" type="datetimeFigureOut">
              <a:rPr lang="en-US" smtClean="0"/>
              <a:pPr/>
              <a:t>5/27/2026</a:t>
            </a:fld>
            <a:endParaRPr lang="en-US"/>
          </a:p>
        </p:txBody>
      </p:sp>
      <p:sp>
        <p:nvSpPr>
          <p:cNvPr id="25" name="Slide Number Placeholder 24"/>
          <p:cNvSpPr>
            <a:spLocks noGrp="1"/>
          </p:cNvSpPr>
          <p:nvPr>
            <p:ph type="sldNum" sz="quarter" idx="16"/>
          </p:nvPr>
        </p:nvSpPr>
        <p:spPr/>
        <p:txBody>
          <a:bodyPr/>
          <a:lstStyle/>
          <a:p>
            <a:fld id="{8114857A-2250-4483-9DE6-52D45B58E712}"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8B60B239-C458-4F71-B451-59B001240D21}" type="datetimeFigureOut">
              <a:rPr lang="en-US" smtClean="0"/>
              <a:pPr/>
              <a:t>5/27/2026</a:t>
            </a:fld>
            <a:endParaRPr lang="en-US"/>
          </a:p>
        </p:txBody>
      </p:sp>
      <p:sp>
        <p:nvSpPr>
          <p:cNvPr id="24" name="Slide Number Placeholder 23"/>
          <p:cNvSpPr>
            <a:spLocks noGrp="1"/>
          </p:cNvSpPr>
          <p:nvPr>
            <p:ph type="sldNum" sz="quarter" idx="17"/>
          </p:nvPr>
        </p:nvSpPr>
        <p:spPr/>
        <p:txBody>
          <a:bodyPr/>
          <a:lstStyle/>
          <a:p>
            <a:fld id="{8114857A-2250-4483-9DE6-52D45B58E712}"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8B60B239-C458-4F71-B451-59B001240D21}" type="datetimeFigureOut">
              <a:rPr lang="en-US" smtClean="0"/>
              <a:pPr/>
              <a:t>5/27/2026</a:t>
            </a:fld>
            <a:endParaRPr lang="en-US"/>
          </a:p>
        </p:txBody>
      </p:sp>
      <p:sp>
        <p:nvSpPr>
          <p:cNvPr id="14" name="Slide Number Placeholder 13"/>
          <p:cNvSpPr>
            <a:spLocks noGrp="1"/>
          </p:cNvSpPr>
          <p:nvPr>
            <p:ph type="sldNum" sz="quarter" idx="11"/>
          </p:nvPr>
        </p:nvSpPr>
        <p:spPr/>
        <p:txBody>
          <a:bodyPr/>
          <a:lstStyle/>
          <a:p>
            <a:fld id="{8114857A-2250-4483-9DE6-52D45B58E712}"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B60B239-C458-4F71-B451-59B001240D21}" type="datetimeFigureOut">
              <a:rPr lang="en-US" smtClean="0"/>
              <a:pPr/>
              <a:t>5/27/2026</a:t>
            </a:fld>
            <a:endParaRPr lang="en-US"/>
          </a:p>
        </p:txBody>
      </p:sp>
      <p:sp>
        <p:nvSpPr>
          <p:cNvPr id="12" name="Slide Number Placeholder 11"/>
          <p:cNvSpPr>
            <a:spLocks noGrp="1"/>
          </p:cNvSpPr>
          <p:nvPr>
            <p:ph type="sldNum" sz="quarter" idx="11"/>
          </p:nvPr>
        </p:nvSpPr>
        <p:spPr/>
        <p:txBody>
          <a:bodyPr/>
          <a:lstStyle/>
          <a:p>
            <a:fld id="{8114857A-2250-4483-9DE6-52D45B58E712}"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8B60B239-C458-4F71-B451-59B001240D21}" type="datetimeFigureOut">
              <a:rPr lang="en-US" smtClean="0"/>
              <a:pPr/>
              <a:t>5/27/2026</a:t>
            </a:fld>
            <a:endParaRPr lang="en-US"/>
          </a:p>
        </p:txBody>
      </p:sp>
      <p:sp>
        <p:nvSpPr>
          <p:cNvPr id="18" name="Slide Number Placeholder 17"/>
          <p:cNvSpPr>
            <a:spLocks noGrp="1"/>
          </p:cNvSpPr>
          <p:nvPr>
            <p:ph type="sldNum" sz="quarter" idx="16"/>
          </p:nvPr>
        </p:nvSpPr>
        <p:spPr/>
        <p:txBody>
          <a:bodyPr/>
          <a:lstStyle/>
          <a:p>
            <a:fld id="{8114857A-2250-4483-9DE6-52D45B58E712}"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8B60B239-C458-4F71-B451-59B001240D21}" type="datetimeFigureOut">
              <a:rPr lang="en-US" smtClean="0"/>
              <a:pPr/>
              <a:t>5/27/2026</a:t>
            </a:fld>
            <a:endParaRPr lang="en-US"/>
          </a:p>
        </p:txBody>
      </p:sp>
      <p:sp>
        <p:nvSpPr>
          <p:cNvPr id="20" name="Slide Number Placeholder 19"/>
          <p:cNvSpPr>
            <a:spLocks noGrp="1"/>
          </p:cNvSpPr>
          <p:nvPr>
            <p:ph type="sldNum" sz="quarter" idx="15"/>
          </p:nvPr>
        </p:nvSpPr>
        <p:spPr/>
        <p:txBody>
          <a:bodyPr/>
          <a:lstStyle/>
          <a:p>
            <a:fld id="{8114857A-2250-4483-9DE6-52D45B58E712}"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8B60B239-C458-4F71-B451-59B001240D21}" type="datetimeFigureOut">
              <a:rPr lang="en-US" smtClean="0"/>
              <a:pPr/>
              <a:t>5/27/2026</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8114857A-2250-4483-9DE6-52D45B58E71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reason fire codes exist</a:t>
            </a:r>
          </a:p>
          <a:p>
            <a:endParaRPr lang="en-US" dirty="0"/>
          </a:p>
        </p:txBody>
      </p:sp>
      <p:sp>
        <p:nvSpPr>
          <p:cNvPr id="2" name="Title 1"/>
          <p:cNvSpPr>
            <a:spLocks noGrp="1"/>
          </p:cNvSpPr>
          <p:nvPr>
            <p:ph type="title"/>
          </p:nvPr>
        </p:nvSpPr>
        <p:spPr/>
        <p:txBody>
          <a:bodyPr/>
          <a:lstStyle/>
          <a:p>
            <a:r>
              <a:rPr lang="en-US" dirty="0" smtClean="0"/>
              <a:t>Fire Codes</a:t>
            </a:r>
            <a:endParaRPr lang="en-US" dirty="0"/>
          </a:p>
        </p:txBody>
      </p:sp>
    </p:spTree>
    <p:extLst>
      <p:ext uri="{BB962C8B-B14F-4D97-AF65-F5344CB8AC3E}">
        <p14:creationId xmlns:p14="http://schemas.microsoft.com/office/powerpoint/2010/main" xmlns="" val="4035308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Barney </a:t>
            </a:r>
            <a:r>
              <a:rPr lang="en-US" dirty="0" err="1" smtClean="0"/>
              <a:t>Welansky</a:t>
            </a:r>
            <a:r>
              <a:rPr lang="en-US" dirty="0" smtClean="0"/>
              <a:t>, the owner’s brother and person in charge of the club was found guilty of 19 counts of manslaughter and was sentenced to 12 to 15 years in prison.</a:t>
            </a:r>
          </a:p>
          <a:p>
            <a:endParaRPr lang="en-US" dirty="0" smtClean="0"/>
          </a:p>
          <a:p>
            <a:r>
              <a:rPr lang="en-US" dirty="0" smtClean="0"/>
              <a:t>Charges against Police Captain </a:t>
            </a:r>
            <a:r>
              <a:rPr lang="en-US" dirty="0" err="1" smtClean="0"/>
              <a:t>Buccigross</a:t>
            </a:r>
            <a:r>
              <a:rPr lang="en-US" dirty="0" smtClean="0"/>
              <a:t> were dropped.</a:t>
            </a:r>
          </a:p>
          <a:p>
            <a:endParaRPr lang="en-US" dirty="0"/>
          </a:p>
          <a:p>
            <a:r>
              <a:rPr lang="en-US" dirty="0" smtClean="0"/>
              <a:t>The rest of the charged were found not guilty and </a:t>
            </a:r>
            <a:r>
              <a:rPr lang="en-US" dirty="0" err="1" smtClean="0"/>
              <a:t>aquitted</a:t>
            </a:r>
            <a:r>
              <a:rPr lang="en-US" dirty="0" smtClean="0"/>
              <a:t>.</a:t>
            </a:r>
          </a:p>
          <a:p>
            <a:endParaRPr lang="en-US" dirty="0"/>
          </a:p>
        </p:txBody>
      </p:sp>
      <p:sp>
        <p:nvSpPr>
          <p:cNvPr id="3" name="Title 2"/>
          <p:cNvSpPr>
            <a:spLocks noGrp="1"/>
          </p:cNvSpPr>
          <p:nvPr>
            <p:ph type="title"/>
          </p:nvPr>
        </p:nvSpPr>
        <p:spPr/>
        <p:txBody>
          <a:bodyPr/>
          <a:lstStyle/>
          <a:p>
            <a:r>
              <a:rPr lang="en-US" dirty="0"/>
              <a:t>Cocoanut Grove Nightclub Fire</a:t>
            </a:r>
          </a:p>
        </p:txBody>
      </p:sp>
    </p:spTree>
    <p:extLst>
      <p:ext uri="{BB962C8B-B14F-4D97-AF65-F5344CB8AC3E}">
        <p14:creationId xmlns:p14="http://schemas.microsoft.com/office/powerpoint/2010/main" xmlns="" val="329633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December 7, 1946</a:t>
            </a:r>
          </a:p>
          <a:p>
            <a:endParaRPr lang="en-US" dirty="0" smtClean="0"/>
          </a:p>
          <a:p>
            <a:r>
              <a:rPr lang="en-US" dirty="0" smtClean="0"/>
              <a:t>Atlanta, GA</a:t>
            </a:r>
          </a:p>
          <a:p>
            <a:endParaRPr lang="en-US" dirty="0" smtClean="0"/>
          </a:p>
          <a:p>
            <a:r>
              <a:rPr lang="en-US" dirty="0" smtClean="0"/>
              <a:t>119 Deaths, 32 Injuries</a:t>
            </a:r>
          </a:p>
          <a:p>
            <a:endParaRPr lang="en-US" dirty="0" smtClean="0"/>
          </a:p>
          <a:p>
            <a:r>
              <a:rPr lang="en-US" dirty="0" smtClean="0"/>
              <a:t>Hotel was billed as “absolutely fireproof”</a:t>
            </a:r>
          </a:p>
          <a:p>
            <a:endParaRPr lang="en-US" dirty="0" smtClean="0"/>
          </a:p>
          <a:p>
            <a:r>
              <a:rPr lang="en-US" dirty="0" smtClean="0"/>
              <a:t>Stairway was located in center of building.</a:t>
            </a:r>
          </a:p>
          <a:p>
            <a:r>
              <a:rPr lang="en-US" dirty="0" smtClean="0"/>
              <a:t>Code requirements for fire suppression and fire alarm systems in hotels.</a:t>
            </a:r>
          </a:p>
          <a:p>
            <a:endParaRPr lang="en-US" dirty="0"/>
          </a:p>
        </p:txBody>
      </p:sp>
      <p:sp>
        <p:nvSpPr>
          <p:cNvPr id="2" name="Title 1"/>
          <p:cNvSpPr>
            <a:spLocks noGrp="1"/>
          </p:cNvSpPr>
          <p:nvPr>
            <p:ph type="title"/>
          </p:nvPr>
        </p:nvSpPr>
        <p:spPr/>
        <p:txBody>
          <a:bodyPr/>
          <a:lstStyle/>
          <a:p>
            <a:r>
              <a:rPr lang="en-US" dirty="0" err="1" smtClean="0"/>
              <a:t>Winecoff</a:t>
            </a:r>
            <a:r>
              <a:rPr lang="en-US" dirty="0" smtClean="0"/>
              <a:t> Hotel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7800" y="381000"/>
            <a:ext cx="2883251" cy="46991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32649" y="1295400"/>
            <a:ext cx="222515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925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April 4, 1949</a:t>
            </a:r>
          </a:p>
          <a:p>
            <a:endParaRPr lang="en-US" dirty="0"/>
          </a:p>
          <a:p>
            <a:endParaRPr lang="en-US" dirty="0" smtClean="0"/>
          </a:p>
          <a:p>
            <a:r>
              <a:rPr lang="en-US" dirty="0" smtClean="0"/>
              <a:t>Effingham, Illinois</a:t>
            </a:r>
          </a:p>
          <a:p>
            <a:endParaRPr lang="en-US" dirty="0"/>
          </a:p>
          <a:p>
            <a:endParaRPr lang="en-US" dirty="0" smtClean="0"/>
          </a:p>
          <a:p>
            <a:r>
              <a:rPr lang="en-US" dirty="0" smtClean="0"/>
              <a:t>74 Deaths</a:t>
            </a:r>
          </a:p>
          <a:p>
            <a:endParaRPr lang="en-US" dirty="0"/>
          </a:p>
        </p:txBody>
      </p:sp>
      <p:sp>
        <p:nvSpPr>
          <p:cNvPr id="2" name="Title 1"/>
          <p:cNvSpPr>
            <a:spLocks noGrp="1"/>
          </p:cNvSpPr>
          <p:nvPr>
            <p:ph type="title"/>
          </p:nvPr>
        </p:nvSpPr>
        <p:spPr/>
        <p:txBody>
          <a:bodyPr/>
          <a:lstStyle/>
          <a:p>
            <a:r>
              <a:rPr lang="en-US" dirty="0" smtClean="0"/>
              <a:t>St. Anthony Hospital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1371600"/>
            <a:ext cx="5905500" cy="4705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6424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December 1,1958</a:t>
            </a:r>
          </a:p>
          <a:p>
            <a:endParaRPr lang="en-US" dirty="0" smtClean="0"/>
          </a:p>
          <a:p>
            <a:endParaRPr lang="en-US" dirty="0" smtClean="0"/>
          </a:p>
          <a:p>
            <a:r>
              <a:rPr lang="en-US" dirty="0" smtClean="0"/>
              <a:t>Chicago, Illinois</a:t>
            </a:r>
          </a:p>
          <a:p>
            <a:endParaRPr lang="en-US" dirty="0"/>
          </a:p>
          <a:p>
            <a:endParaRPr lang="en-US" dirty="0"/>
          </a:p>
          <a:p>
            <a:r>
              <a:rPr lang="en-US" dirty="0" smtClean="0"/>
              <a:t>95 Deaths</a:t>
            </a:r>
          </a:p>
          <a:p>
            <a:endParaRPr lang="en-US" dirty="0"/>
          </a:p>
          <a:p>
            <a:endParaRPr lang="en-US" dirty="0" smtClean="0"/>
          </a:p>
          <a:p>
            <a:r>
              <a:rPr lang="en-US" dirty="0" smtClean="0"/>
              <a:t>Code changes included Sprinkler Systems and Fire Alarms in schools</a:t>
            </a:r>
          </a:p>
          <a:p>
            <a:endParaRPr lang="en-US" dirty="0" smtClean="0"/>
          </a:p>
          <a:p>
            <a:endParaRPr lang="en-US" dirty="0"/>
          </a:p>
        </p:txBody>
      </p:sp>
      <p:sp>
        <p:nvSpPr>
          <p:cNvPr id="2" name="Title 1"/>
          <p:cNvSpPr>
            <a:spLocks noGrp="1"/>
          </p:cNvSpPr>
          <p:nvPr>
            <p:ph type="title"/>
          </p:nvPr>
        </p:nvSpPr>
        <p:spPr/>
        <p:txBody>
          <a:bodyPr/>
          <a:lstStyle/>
          <a:p>
            <a:r>
              <a:rPr lang="en-US" dirty="0" smtClean="0"/>
              <a:t>Our Lady of Angels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48687" y="1295400"/>
            <a:ext cx="2790824" cy="404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798" y="1307592"/>
            <a:ext cx="3733801" cy="40725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2478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Southgate, KY</a:t>
            </a:r>
          </a:p>
          <a:p>
            <a:endParaRPr lang="en-US" dirty="0" smtClean="0"/>
          </a:p>
          <a:p>
            <a:endParaRPr lang="en-US" dirty="0" smtClean="0"/>
          </a:p>
          <a:p>
            <a:r>
              <a:rPr lang="en-US" dirty="0" smtClean="0"/>
              <a:t>May 28,1977</a:t>
            </a:r>
          </a:p>
          <a:p>
            <a:endParaRPr lang="en-US" dirty="0" smtClean="0"/>
          </a:p>
          <a:p>
            <a:endParaRPr lang="en-US" dirty="0" smtClean="0"/>
          </a:p>
          <a:p>
            <a:r>
              <a:rPr lang="en-US" dirty="0" smtClean="0"/>
              <a:t>165 Deaths</a:t>
            </a:r>
          </a:p>
          <a:p>
            <a:endParaRPr lang="en-US" dirty="0"/>
          </a:p>
          <a:p>
            <a:endParaRPr lang="en-US" dirty="0" smtClean="0"/>
          </a:p>
          <a:p>
            <a:r>
              <a:rPr lang="en-US" dirty="0" smtClean="0"/>
              <a:t>Aluminum wire was banned as a result and sprinkler systems are required in Places of Assembly with a capacity over 300</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Beverly Hills Supper Club</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1295401"/>
            <a:ext cx="6096000" cy="396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1004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November 21, 1980</a:t>
            </a:r>
          </a:p>
          <a:p>
            <a:endParaRPr lang="en-US" dirty="0"/>
          </a:p>
          <a:p>
            <a:endParaRPr lang="en-US" dirty="0" smtClean="0"/>
          </a:p>
          <a:p>
            <a:r>
              <a:rPr lang="en-US" dirty="0" smtClean="0"/>
              <a:t>Las Vegas, Nevada</a:t>
            </a:r>
          </a:p>
          <a:p>
            <a:endParaRPr lang="en-US" dirty="0"/>
          </a:p>
          <a:p>
            <a:endParaRPr lang="en-US" dirty="0" smtClean="0"/>
          </a:p>
          <a:p>
            <a:r>
              <a:rPr lang="en-US" dirty="0" smtClean="0"/>
              <a:t>85 People Died</a:t>
            </a:r>
          </a:p>
          <a:p>
            <a:endParaRPr lang="en-US" dirty="0"/>
          </a:p>
          <a:p>
            <a:endParaRPr lang="en-US" dirty="0" smtClean="0"/>
          </a:p>
          <a:p>
            <a:r>
              <a:rPr lang="en-US" dirty="0" smtClean="0"/>
              <a:t>Sprinkler system was not installed due to cost. Building Official overruled Fire Marshal insistence for a sprinkler system.</a:t>
            </a:r>
            <a:endParaRPr lang="en-US" dirty="0"/>
          </a:p>
        </p:txBody>
      </p:sp>
      <p:sp>
        <p:nvSpPr>
          <p:cNvPr id="2" name="Title 1"/>
          <p:cNvSpPr>
            <a:spLocks noGrp="1"/>
          </p:cNvSpPr>
          <p:nvPr>
            <p:ph type="title"/>
          </p:nvPr>
        </p:nvSpPr>
        <p:spPr/>
        <p:txBody>
          <a:bodyPr/>
          <a:lstStyle/>
          <a:p>
            <a:r>
              <a:rPr lang="en-US" dirty="0" smtClean="0"/>
              <a:t>MGM Grand Hotel and Casino</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0800" y="1447800"/>
            <a:ext cx="6228571"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334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February 20, 2003</a:t>
            </a:r>
          </a:p>
          <a:p>
            <a:endParaRPr lang="en-US" dirty="0" smtClean="0"/>
          </a:p>
          <a:p>
            <a:endParaRPr lang="en-US" dirty="0"/>
          </a:p>
          <a:p>
            <a:endParaRPr lang="en-US" dirty="0" smtClean="0"/>
          </a:p>
          <a:p>
            <a:r>
              <a:rPr lang="en-US" dirty="0" smtClean="0"/>
              <a:t>West Warwick, RI</a:t>
            </a:r>
          </a:p>
          <a:p>
            <a:endParaRPr lang="en-US" dirty="0"/>
          </a:p>
          <a:p>
            <a:endParaRPr lang="en-US" dirty="0" smtClean="0"/>
          </a:p>
          <a:p>
            <a:endParaRPr lang="en-US" dirty="0" smtClean="0"/>
          </a:p>
          <a:p>
            <a:r>
              <a:rPr lang="en-US" dirty="0" smtClean="0"/>
              <a:t>100 Deaths, 230 Injured</a:t>
            </a:r>
          </a:p>
          <a:p>
            <a:endParaRPr lang="en-US" dirty="0" smtClean="0"/>
          </a:p>
          <a:p>
            <a:endParaRPr lang="en-US" dirty="0"/>
          </a:p>
        </p:txBody>
      </p:sp>
      <p:sp>
        <p:nvSpPr>
          <p:cNvPr id="2" name="Title 1"/>
          <p:cNvSpPr>
            <a:spLocks noGrp="1"/>
          </p:cNvSpPr>
          <p:nvPr>
            <p:ph type="title"/>
          </p:nvPr>
        </p:nvSpPr>
        <p:spPr/>
        <p:txBody>
          <a:bodyPr/>
          <a:lstStyle/>
          <a:p>
            <a:r>
              <a:rPr lang="en-US" dirty="0" smtClean="0"/>
              <a:t>The Station Nightclub</a:t>
            </a:r>
            <a:endParaRPr lang="en-US"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1524000"/>
            <a:ext cx="6019800" cy="40025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14123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Station Nightclub</a:t>
            </a:r>
            <a:endParaRPr lang="en-US" dirty="0"/>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1447800" y="1676400"/>
            <a:ext cx="5736833" cy="4145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32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Station Nightclub</a:t>
            </a:r>
            <a:endParaRPr lang="en-US" dirty="0"/>
          </a:p>
        </p:txBody>
      </p:sp>
      <p:pic>
        <p:nvPicPr>
          <p:cNvPr id="11266" name="Picture 2"/>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685800" y="2057400"/>
            <a:ext cx="7680325" cy="29121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0257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a:t>MICHAEL AND JEFFREY </a:t>
            </a:r>
            <a:r>
              <a:rPr lang="en-US" dirty="0" smtClean="0"/>
              <a:t>DERDERIAN, Owners </a:t>
            </a:r>
            <a:r>
              <a:rPr lang="en-US" dirty="0"/>
              <a:t>of The </a:t>
            </a:r>
            <a:r>
              <a:rPr lang="en-US" dirty="0" smtClean="0"/>
              <a:t>Station</a:t>
            </a:r>
          </a:p>
          <a:p>
            <a:r>
              <a:rPr lang="en-US" dirty="0" smtClean="0"/>
              <a:t> Grand Jury indictment charged each of them with 100 counts of involuntary manslaughter and 100 counts of misdemeanor </a:t>
            </a:r>
            <a:r>
              <a:rPr lang="en-US" dirty="0" err="1" smtClean="0"/>
              <a:t>manslughter</a:t>
            </a:r>
            <a:r>
              <a:rPr lang="en-US" dirty="0" smtClean="0"/>
              <a:t>. A </a:t>
            </a:r>
            <a:r>
              <a:rPr lang="en-US" dirty="0"/>
              <a:t>2006 deal allowed the two to plead no contest. Jeffrey was sentenced to 500 hours of community service, with no jail time, and Michael was sentenced to serve a four-year prison term</a:t>
            </a:r>
            <a:r>
              <a:rPr lang="en-US" dirty="0" smtClean="0"/>
              <a:t>.</a:t>
            </a:r>
          </a:p>
          <a:p>
            <a:endParaRPr lang="en-US" dirty="0"/>
          </a:p>
          <a:p>
            <a:r>
              <a:rPr lang="en-US" dirty="0"/>
              <a:t>DENIS </a:t>
            </a:r>
            <a:r>
              <a:rPr lang="en-US" dirty="0" smtClean="0"/>
              <a:t>LAROCQUE, West </a:t>
            </a:r>
            <a:r>
              <a:rPr lang="en-US" dirty="0"/>
              <a:t>Warwick </a:t>
            </a:r>
            <a:r>
              <a:rPr lang="en-US" dirty="0" smtClean="0"/>
              <a:t>Fire Inspector</a:t>
            </a:r>
          </a:p>
          <a:p>
            <a:r>
              <a:rPr lang="en-US" dirty="0" smtClean="0"/>
              <a:t>Never was charged but suffered blame from the victims for inspected the club twice in the years preceding the fire but failed to cite the owners for highly flammable materials that were on the walls and ceilings. He failed to notice the foam even though he would have had to reach through it to use the handle of a door he cited for opening the wrong way. Also, failed to note that The Station had been converted from a restaurant to a nightclub which would have required an automatic sprinkler system. He boosted the club’s occupant load twice, from 258 to 317 to 404.</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The Station Nightclub</a:t>
            </a:r>
            <a:endParaRPr lang="en-US" dirty="0"/>
          </a:p>
        </p:txBody>
      </p:sp>
    </p:spTree>
    <p:extLst>
      <p:ext uri="{BB962C8B-B14F-4D97-AF65-F5344CB8AC3E}">
        <p14:creationId xmlns:p14="http://schemas.microsoft.com/office/powerpoint/2010/main" xmlns="" val="10897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endParaRPr lang="en-US" dirty="0"/>
          </a:p>
          <a:p>
            <a:r>
              <a:rPr lang="en-US" dirty="0" smtClean="0"/>
              <a:t>September 30, 1903</a:t>
            </a:r>
          </a:p>
          <a:p>
            <a:endParaRPr lang="en-US" dirty="0" smtClean="0"/>
          </a:p>
          <a:p>
            <a:endParaRPr lang="en-US" dirty="0" smtClean="0"/>
          </a:p>
          <a:p>
            <a:pPr marL="0" indent="0">
              <a:buNone/>
            </a:pPr>
            <a:r>
              <a:rPr lang="en-US" dirty="0" smtClean="0"/>
              <a:t>Chicago, Illinois</a:t>
            </a:r>
          </a:p>
          <a:p>
            <a:pPr marL="0" indent="0">
              <a:buNone/>
            </a:pPr>
            <a:r>
              <a:rPr lang="en-US" dirty="0" smtClean="0"/>
              <a:t> </a:t>
            </a:r>
          </a:p>
          <a:p>
            <a:pPr marL="0" indent="0">
              <a:buNone/>
            </a:pPr>
            <a:endParaRPr lang="en-US" dirty="0"/>
          </a:p>
          <a:p>
            <a:r>
              <a:rPr lang="en-US" dirty="0" smtClean="0"/>
              <a:t>602 Deaths</a:t>
            </a:r>
          </a:p>
          <a:p>
            <a:pPr marL="0" indent="0">
              <a:buNone/>
            </a:pPr>
            <a:endParaRPr lang="en-US" dirty="0" smtClean="0"/>
          </a:p>
          <a:p>
            <a:r>
              <a:rPr lang="en-US" dirty="0" smtClean="0"/>
              <a:t>Codes changes in maximum seating capacity, exit signage, exit doors, and inclusion of sprinklers.</a:t>
            </a:r>
            <a:endParaRPr lang="en-US" dirty="0"/>
          </a:p>
        </p:txBody>
      </p:sp>
      <p:sp>
        <p:nvSpPr>
          <p:cNvPr id="2" name="Title 1"/>
          <p:cNvSpPr>
            <a:spLocks noGrp="1"/>
          </p:cNvSpPr>
          <p:nvPr>
            <p:ph type="title"/>
          </p:nvPr>
        </p:nvSpPr>
        <p:spPr/>
        <p:txBody>
          <a:bodyPr/>
          <a:lstStyle/>
          <a:p>
            <a:r>
              <a:rPr lang="en-US" dirty="0" smtClean="0"/>
              <a:t>Iroquois Theater Fire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0" y="1524000"/>
            <a:ext cx="4689529" cy="3689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6471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smtClean="0"/>
          </a:p>
          <a:p>
            <a:r>
              <a:rPr lang="en-US" dirty="0" smtClean="0"/>
              <a:t>The survivors </a:t>
            </a:r>
            <a:r>
              <a:rPr lang="en-US" dirty="0"/>
              <a:t>won a total of $175 million in civil </a:t>
            </a:r>
            <a:r>
              <a:rPr lang="en-US" dirty="0" smtClean="0"/>
              <a:t>settlements</a:t>
            </a:r>
          </a:p>
          <a:p>
            <a:endParaRPr lang="en-US" dirty="0"/>
          </a:p>
          <a:p>
            <a:r>
              <a:rPr lang="en-US" dirty="0" smtClean="0"/>
              <a:t>In </a:t>
            </a:r>
            <a:r>
              <a:rPr lang="en-US" dirty="0"/>
              <a:t>April 2003, the Rhode Island Workers’ Compensation Court ordered the </a:t>
            </a:r>
            <a:r>
              <a:rPr lang="en-US" dirty="0" err="1"/>
              <a:t>Derderians</a:t>
            </a:r>
            <a:r>
              <a:rPr lang="en-US" dirty="0"/>
              <a:t> to pay a $1.1 million fine for failing to take out workers’ compensation insurance for their Station employees.</a:t>
            </a:r>
          </a:p>
        </p:txBody>
      </p:sp>
      <p:sp>
        <p:nvSpPr>
          <p:cNvPr id="3" name="Title 2"/>
          <p:cNvSpPr>
            <a:spLocks noGrp="1"/>
          </p:cNvSpPr>
          <p:nvPr>
            <p:ph type="title"/>
          </p:nvPr>
        </p:nvSpPr>
        <p:spPr/>
        <p:txBody>
          <a:bodyPr/>
          <a:lstStyle/>
          <a:p>
            <a:r>
              <a:rPr lang="en-US" dirty="0" smtClean="0"/>
              <a:t>The Station Nightclub</a:t>
            </a:r>
            <a:endParaRPr lang="en-US" dirty="0"/>
          </a:p>
        </p:txBody>
      </p:sp>
    </p:spTree>
    <p:extLst>
      <p:ext uri="{BB962C8B-B14F-4D97-AF65-F5344CB8AC3E}">
        <p14:creationId xmlns:p14="http://schemas.microsoft.com/office/powerpoint/2010/main" xmlns="" val="312270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dirty="0" smtClean="0"/>
              <a:t>Building Commissioner George Williams and Fire Inspector Ed Laughlin looked over theater in November 1903 and declared it “fireproof beyond all doubt”. </a:t>
            </a:r>
          </a:p>
          <a:p>
            <a:endParaRPr lang="en-US" dirty="0" smtClean="0"/>
          </a:p>
          <a:p>
            <a:r>
              <a:rPr lang="en-US" dirty="0" smtClean="0"/>
              <a:t>Williams was charged and convicted of misfeasance.</a:t>
            </a:r>
          </a:p>
          <a:p>
            <a:endParaRPr lang="en-US" dirty="0" smtClean="0"/>
          </a:p>
          <a:p>
            <a:r>
              <a:rPr lang="en-US" dirty="0" smtClean="0"/>
              <a:t>Chicago’s Mayor was indicted, though charges did not stick.</a:t>
            </a:r>
          </a:p>
          <a:p>
            <a:endParaRPr lang="en-US" dirty="0" smtClean="0"/>
          </a:p>
          <a:p>
            <a:r>
              <a:rPr lang="en-US" dirty="0" smtClean="0"/>
              <a:t>The theater owner was convicted of manslaughter due to the poor safety provisions. The conviction was later appealed and reversed.</a:t>
            </a:r>
          </a:p>
          <a:p>
            <a:endParaRPr lang="en-US" dirty="0" smtClean="0"/>
          </a:p>
          <a:p>
            <a:r>
              <a:rPr lang="en-US" dirty="0" smtClean="0"/>
              <a:t>Only person to serve jail time was a saloon owner who robbed the dead bodies while his saloon was being used as a morgue.</a:t>
            </a:r>
          </a:p>
          <a:p>
            <a:r>
              <a:rPr lang="en-US" dirty="0" smtClean="0"/>
              <a:t> </a:t>
            </a:r>
            <a:endParaRPr lang="en-US" dirty="0"/>
          </a:p>
        </p:txBody>
      </p:sp>
      <p:sp>
        <p:nvSpPr>
          <p:cNvPr id="3" name="Title 2"/>
          <p:cNvSpPr>
            <a:spLocks noGrp="1"/>
          </p:cNvSpPr>
          <p:nvPr>
            <p:ph type="title"/>
          </p:nvPr>
        </p:nvSpPr>
        <p:spPr/>
        <p:txBody>
          <a:bodyPr/>
          <a:lstStyle/>
          <a:p>
            <a:pPr algn="ctr"/>
            <a:r>
              <a:rPr lang="en-US" dirty="0" smtClean="0"/>
              <a:t>Iroquois Theater Fire</a:t>
            </a:r>
            <a:endParaRPr lang="en-US" dirty="0"/>
          </a:p>
        </p:txBody>
      </p:sp>
    </p:spTree>
    <p:extLst>
      <p:ext uri="{BB962C8B-B14F-4D97-AF65-F5344CB8AC3E}">
        <p14:creationId xmlns:p14="http://schemas.microsoft.com/office/powerpoint/2010/main" xmlns="" val="190381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March 25, 1911</a:t>
            </a:r>
          </a:p>
          <a:p>
            <a:endParaRPr lang="en-US" dirty="0" smtClean="0"/>
          </a:p>
          <a:p>
            <a:endParaRPr lang="en-US" dirty="0" smtClean="0"/>
          </a:p>
          <a:p>
            <a:endParaRPr lang="en-US" dirty="0" smtClean="0"/>
          </a:p>
          <a:p>
            <a:r>
              <a:rPr lang="en-US" dirty="0" smtClean="0"/>
              <a:t>146 Deaths</a:t>
            </a:r>
          </a:p>
          <a:p>
            <a:endParaRPr lang="en-US" dirty="0" smtClean="0"/>
          </a:p>
          <a:p>
            <a:endParaRPr lang="en-US" dirty="0"/>
          </a:p>
          <a:p>
            <a:endParaRPr lang="en-US" dirty="0" smtClean="0"/>
          </a:p>
          <a:p>
            <a:r>
              <a:rPr lang="en-US" dirty="0" smtClean="0"/>
              <a:t>NFPA 101 Life Safety Code was developed</a:t>
            </a:r>
          </a:p>
          <a:p>
            <a:pPr marL="0" indent="0">
              <a:buNone/>
            </a:pPr>
            <a:r>
              <a:rPr lang="en-US" dirty="0" smtClean="0"/>
              <a:t>Code changes in sprinklers and high-rise exits</a:t>
            </a:r>
            <a:endParaRPr lang="en-US" dirty="0"/>
          </a:p>
        </p:txBody>
      </p:sp>
      <p:sp>
        <p:nvSpPr>
          <p:cNvPr id="2" name="Title 1"/>
          <p:cNvSpPr>
            <a:spLocks noGrp="1"/>
          </p:cNvSpPr>
          <p:nvPr>
            <p:ph type="title"/>
          </p:nvPr>
        </p:nvSpPr>
        <p:spPr/>
        <p:txBody>
          <a:bodyPr/>
          <a:lstStyle/>
          <a:p>
            <a:r>
              <a:rPr lang="en-US" dirty="0" smtClean="0"/>
              <a:t>Triangle Shirt Waist Company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76600" y="1295400"/>
            <a:ext cx="4902200" cy="3676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071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New York City District Attorney Charles Whitman decided to indict the owners of the Triangle Shirtwaist Factory on charges of manslaughter, on the grounds that they had known that the second door was locked.</a:t>
            </a:r>
          </a:p>
          <a:p>
            <a:r>
              <a:rPr lang="en-US" dirty="0"/>
              <a:t>Max </a:t>
            </a:r>
            <a:r>
              <a:rPr lang="en-US" dirty="0" err="1"/>
              <a:t>Blanck</a:t>
            </a:r>
            <a:r>
              <a:rPr lang="en-US" dirty="0"/>
              <a:t> and Isaac Harris were indicted in April 1911, as the D.A. moved swiftly. The trial was held over three weeks, beginning on December 4, 1911.</a:t>
            </a:r>
          </a:p>
          <a:p>
            <a:r>
              <a:rPr lang="en-US" dirty="0"/>
              <a:t>The result? Jurors determined that there was reasonable doubt whether the owners knew that the doors were locked. </a:t>
            </a:r>
            <a:r>
              <a:rPr lang="en-US" dirty="0" err="1"/>
              <a:t>Blanck</a:t>
            </a:r>
            <a:r>
              <a:rPr lang="en-US" dirty="0"/>
              <a:t> and Harris were acquitted.</a:t>
            </a:r>
          </a:p>
          <a:p>
            <a:r>
              <a:rPr lang="en-US" dirty="0"/>
              <a:t>There were protests at the decision, and </a:t>
            </a:r>
            <a:r>
              <a:rPr lang="en-US" dirty="0" err="1"/>
              <a:t>Blanck</a:t>
            </a:r>
            <a:r>
              <a:rPr lang="en-US" dirty="0"/>
              <a:t> and Harris were re-indicted. But a judge ordered them acquitted on the grounds of double jeopardy.</a:t>
            </a:r>
          </a:p>
          <a:p>
            <a:r>
              <a:rPr lang="en-US" dirty="0"/>
              <a:t>Civil suits were filed against </a:t>
            </a:r>
            <a:r>
              <a:rPr lang="en-US" dirty="0" err="1"/>
              <a:t>Blanck</a:t>
            </a:r>
            <a:r>
              <a:rPr lang="en-US" dirty="0"/>
              <a:t> and Harris on behalf of those who had died in the fire and their families -- 23 suits total. On March 11, 1913, nearly two years after the fire, these suits were settled -- for a total of $75 per victim.</a:t>
            </a:r>
          </a:p>
          <a:p>
            <a:endParaRPr lang="en-US" dirty="0"/>
          </a:p>
        </p:txBody>
      </p:sp>
      <p:sp>
        <p:nvSpPr>
          <p:cNvPr id="3" name="Title 2"/>
          <p:cNvSpPr>
            <a:spLocks noGrp="1"/>
          </p:cNvSpPr>
          <p:nvPr>
            <p:ph type="title"/>
          </p:nvPr>
        </p:nvSpPr>
        <p:spPr/>
        <p:txBody>
          <a:bodyPr/>
          <a:lstStyle/>
          <a:p>
            <a:r>
              <a:rPr lang="en-US" dirty="0" smtClean="0"/>
              <a:t>Triangle Shirtwaist Company</a:t>
            </a:r>
            <a:endParaRPr lang="en-US" dirty="0"/>
          </a:p>
        </p:txBody>
      </p:sp>
    </p:spTree>
    <p:extLst>
      <p:ext uri="{BB962C8B-B14F-4D97-AF65-F5344CB8AC3E}">
        <p14:creationId xmlns:p14="http://schemas.microsoft.com/office/powerpoint/2010/main" xmlns="" val="276119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April 21, 1930</a:t>
            </a:r>
          </a:p>
          <a:p>
            <a:endParaRPr lang="en-US" dirty="0"/>
          </a:p>
          <a:p>
            <a:endParaRPr lang="en-US" dirty="0" smtClean="0"/>
          </a:p>
          <a:p>
            <a:endParaRPr lang="en-US" dirty="0" smtClean="0"/>
          </a:p>
          <a:p>
            <a:r>
              <a:rPr lang="en-US" dirty="0" smtClean="0"/>
              <a:t>322 Deaths</a:t>
            </a:r>
          </a:p>
          <a:p>
            <a:pPr marL="0" indent="0">
              <a:buNone/>
            </a:pPr>
            <a:endParaRPr lang="en-US" dirty="0" smtClean="0"/>
          </a:p>
          <a:p>
            <a:pPr marL="0" indent="0">
              <a:buNone/>
            </a:pPr>
            <a:endParaRPr lang="en-US" dirty="0" smtClean="0"/>
          </a:p>
          <a:p>
            <a:pPr marL="0" indent="0">
              <a:buNone/>
            </a:pPr>
            <a:endParaRPr lang="en-US" dirty="0" smtClean="0"/>
          </a:p>
          <a:p>
            <a:r>
              <a:rPr lang="en-US" dirty="0" smtClean="0"/>
              <a:t>Code changes for jails and prisons which were added to NFPA 101 Life Safety Code</a:t>
            </a:r>
            <a:endParaRPr lang="en-US" dirty="0"/>
          </a:p>
        </p:txBody>
      </p:sp>
      <p:sp>
        <p:nvSpPr>
          <p:cNvPr id="2" name="Title 1"/>
          <p:cNvSpPr>
            <a:spLocks noGrp="1"/>
          </p:cNvSpPr>
          <p:nvPr>
            <p:ph type="title"/>
          </p:nvPr>
        </p:nvSpPr>
        <p:spPr/>
        <p:txBody>
          <a:bodyPr/>
          <a:lstStyle/>
          <a:p>
            <a:r>
              <a:rPr lang="en-US" dirty="0" smtClean="0"/>
              <a:t>Ohio State Penitentiary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0400" y="1295400"/>
            <a:ext cx="5131246" cy="3581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3161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April 23, 1940</a:t>
            </a:r>
          </a:p>
          <a:p>
            <a:endParaRPr lang="en-US" dirty="0" smtClean="0"/>
          </a:p>
          <a:p>
            <a:r>
              <a:rPr lang="en-US" dirty="0" smtClean="0"/>
              <a:t>Natchez, Mississippi</a:t>
            </a:r>
          </a:p>
          <a:p>
            <a:endParaRPr lang="en-US" dirty="0" smtClean="0"/>
          </a:p>
          <a:p>
            <a:r>
              <a:rPr lang="en-US" dirty="0"/>
              <a:t>209 Deaths</a:t>
            </a:r>
          </a:p>
          <a:p>
            <a:endParaRPr lang="en-US" dirty="0" smtClean="0"/>
          </a:p>
          <a:p>
            <a:r>
              <a:rPr lang="en-US" dirty="0" smtClean="0"/>
              <a:t>Church remodeled to a nightclub</a:t>
            </a:r>
          </a:p>
          <a:p>
            <a:endParaRPr lang="en-US" dirty="0" smtClean="0"/>
          </a:p>
          <a:p>
            <a:r>
              <a:rPr lang="en-US" dirty="0" smtClean="0"/>
              <a:t>Code changes for required number of exits in night clubs</a:t>
            </a:r>
            <a:endParaRPr lang="en-US" dirty="0"/>
          </a:p>
        </p:txBody>
      </p:sp>
      <p:sp>
        <p:nvSpPr>
          <p:cNvPr id="2" name="Title 1"/>
          <p:cNvSpPr>
            <a:spLocks noGrp="1"/>
          </p:cNvSpPr>
          <p:nvPr>
            <p:ph type="title"/>
          </p:nvPr>
        </p:nvSpPr>
        <p:spPr/>
        <p:txBody>
          <a:bodyPr/>
          <a:lstStyle/>
          <a:p>
            <a:r>
              <a:rPr lang="en-US" dirty="0" smtClean="0"/>
              <a:t>Rhythm Club Fire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0" y="1371600"/>
            <a:ext cx="4572000"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083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endParaRPr lang="en-US" dirty="0" smtClean="0"/>
          </a:p>
          <a:p>
            <a:r>
              <a:rPr lang="en-US" dirty="0" smtClean="0"/>
              <a:t>November 28,1942</a:t>
            </a:r>
          </a:p>
          <a:p>
            <a:endParaRPr lang="en-US" dirty="0" smtClean="0"/>
          </a:p>
          <a:p>
            <a:endParaRPr lang="en-US" dirty="0"/>
          </a:p>
          <a:p>
            <a:r>
              <a:rPr lang="en-US" dirty="0" smtClean="0"/>
              <a:t>Boston, Mass</a:t>
            </a:r>
          </a:p>
          <a:p>
            <a:endParaRPr lang="en-US" dirty="0" smtClean="0"/>
          </a:p>
          <a:p>
            <a:endParaRPr lang="en-US" dirty="0"/>
          </a:p>
          <a:p>
            <a:r>
              <a:rPr lang="en-US" dirty="0" smtClean="0"/>
              <a:t>492 Deaths, 200 Injured</a:t>
            </a:r>
          </a:p>
          <a:p>
            <a:endParaRPr lang="en-US" dirty="0" smtClean="0"/>
          </a:p>
          <a:p>
            <a:endParaRPr lang="en-US" dirty="0"/>
          </a:p>
          <a:p>
            <a:r>
              <a:rPr lang="en-US" dirty="0" smtClean="0"/>
              <a:t>Code Changes: Outward Swinging doors, Collapsible revolving doors, Number of Exits, Battery operated emergency lights, and flammability requirements</a:t>
            </a:r>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pPr algn="ctr"/>
            <a:r>
              <a:rPr lang="en-US" dirty="0" smtClean="0"/>
              <a:t>Cocoanut Grove Nightclub Fire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0597" y="1385316"/>
            <a:ext cx="3401647" cy="26532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62244" y="1385317"/>
            <a:ext cx="3376422" cy="26167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8385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dirty="0" smtClean="0"/>
              <a:t>Three separate investigations started immediately after the fire</a:t>
            </a:r>
          </a:p>
          <a:p>
            <a:r>
              <a:rPr lang="en-US" dirty="0" smtClean="0"/>
              <a:t>Ten indictments:</a:t>
            </a:r>
          </a:p>
          <a:p>
            <a:r>
              <a:rPr lang="en-US" dirty="0" smtClean="0"/>
              <a:t>Barney </a:t>
            </a:r>
            <a:r>
              <a:rPr lang="en-US" dirty="0" err="1" smtClean="0"/>
              <a:t>Welansky</a:t>
            </a:r>
            <a:r>
              <a:rPr lang="en-US" dirty="0" smtClean="0"/>
              <a:t>, Owner, Manslaughter</a:t>
            </a:r>
          </a:p>
          <a:p>
            <a:r>
              <a:rPr lang="en-US" dirty="0" smtClean="0"/>
              <a:t>James </a:t>
            </a:r>
            <a:r>
              <a:rPr lang="en-US" dirty="0" err="1" smtClean="0"/>
              <a:t>Welansky</a:t>
            </a:r>
            <a:r>
              <a:rPr lang="en-US" dirty="0" smtClean="0"/>
              <a:t>, Owner’s Brother and Person in charge, Manslaughter</a:t>
            </a:r>
          </a:p>
          <a:p>
            <a:r>
              <a:rPr lang="en-US" dirty="0" smtClean="0"/>
              <a:t>Jacob </a:t>
            </a:r>
            <a:r>
              <a:rPr lang="en-US" dirty="0" err="1" smtClean="0"/>
              <a:t>Goldfine</a:t>
            </a:r>
            <a:r>
              <a:rPr lang="en-US" dirty="0" smtClean="0"/>
              <a:t>, Wine Steward, Manslaughter</a:t>
            </a:r>
          </a:p>
          <a:p>
            <a:r>
              <a:rPr lang="en-US" dirty="0" smtClean="0"/>
              <a:t>Frank </a:t>
            </a:r>
            <a:r>
              <a:rPr lang="en-US" dirty="0" err="1" smtClean="0"/>
              <a:t>Linney</a:t>
            </a:r>
            <a:r>
              <a:rPr lang="en-US" dirty="0" smtClean="0"/>
              <a:t>, Fire Lieutenant, Neglect of duties</a:t>
            </a:r>
          </a:p>
          <a:p>
            <a:r>
              <a:rPr lang="en-US" dirty="0" smtClean="0"/>
              <a:t>Police Captain </a:t>
            </a:r>
            <a:r>
              <a:rPr lang="en-US" dirty="0" err="1" smtClean="0"/>
              <a:t>Buccigross</a:t>
            </a:r>
            <a:r>
              <a:rPr lang="en-US" dirty="0" smtClean="0"/>
              <a:t>, Neglect of duties</a:t>
            </a:r>
          </a:p>
          <a:p>
            <a:r>
              <a:rPr lang="en-US" dirty="0" smtClean="0"/>
              <a:t>James Mooney, Building Commissioner, Neglect of duties</a:t>
            </a:r>
          </a:p>
          <a:p>
            <a:r>
              <a:rPr lang="en-US" dirty="0" smtClean="0"/>
              <a:t>Theodore </a:t>
            </a:r>
            <a:r>
              <a:rPr lang="en-US" dirty="0" err="1" smtClean="0"/>
              <a:t>Eldracher</a:t>
            </a:r>
            <a:r>
              <a:rPr lang="en-US" dirty="0" smtClean="0"/>
              <a:t>, Building Inspector, Conspiracy to violate building codes</a:t>
            </a:r>
          </a:p>
          <a:p>
            <a:r>
              <a:rPr lang="en-US" dirty="0" smtClean="0"/>
              <a:t>Ruben </a:t>
            </a:r>
            <a:r>
              <a:rPr lang="en-US" dirty="0" err="1" smtClean="0"/>
              <a:t>Bodenhorn</a:t>
            </a:r>
            <a:r>
              <a:rPr lang="en-US" dirty="0"/>
              <a:t>, Architect, Conspiracy to violate building codes</a:t>
            </a:r>
            <a:endParaRPr lang="en-US" dirty="0" smtClean="0"/>
          </a:p>
          <a:p>
            <a:r>
              <a:rPr lang="en-US" dirty="0" smtClean="0"/>
              <a:t>Samuel Rudnick</a:t>
            </a:r>
            <a:r>
              <a:rPr lang="en-US" dirty="0"/>
              <a:t>, Contractor, Conspiracy to violate building codes </a:t>
            </a:r>
            <a:endParaRPr lang="en-US" dirty="0" smtClean="0"/>
          </a:p>
          <a:p>
            <a:r>
              <a:rPr lang="en-US" dirty="0" smtClean="0"/>
              <a:t>David Gilbert</a:t>
            </a:r>
            <a:r>
              <a:rPr lang="en-US" dirty="0"/>
              <a:t>, Foreman, Conspiracy to violate building codes</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a:t>Cocoanut Grove Nightclub Fire</a:t>
            </a:r>
          </a:p>
        </p:txBody>
      </p:sp>
    </p:spTree>
    <p:extLst>
      <p:ext uri="{BB962C8B-B14F-4D97-AF65-F5344CB8AC3E}">
        <p14:creationId xmlns:p14="http://schemas.microsoft.com/office/powerpoint/2010/main" xmlns="" val="3380255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4371</TotalTime>
  <Words>986</Words>
  <Application>Microsoft Office PowerPoint</Application>
  <PresentationFormat>On-screen Show (4:3)</PresentationFormat>
  <Paragraphs>171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Mylar</vt:lpstr>
      <vt:lpstr>Fire Codes</vt:lpstr>
      <vt:lpstr>Iroquois Theater Fire </vt:lpstr>
      <vt:lpstr>Iroquois Theater Fire</vt:lpstr>
      <vt:lpstr>Triangle Shirt Waist Company</vt:lpstr>
      <vt:lpstr>Triangle Shirtwaist Company</vt:lpstr>
      <vt:lpstr>Ohio State Penitentiary</vt:lpstr>
      <vt:lpstr>Rhythm Club Fire</vt:lpstr>
      <vt:lpstr>Cocoanut Grove Nightclub Fire</vt:lpstr>
      <vt:lpstr>Cocoanut Grove Nightclub Fire</vt:lpstr>
      <vt:lpstr>Cocoanut Grove Nightclub Fire</vt:lpstr>
      <vt:lpstr>Winecoff Hotel</vt:lpstr>
      <vt:lpstr>St. Anthony Hospital</vt:lpstr>
      <vt:lpstr>Our Lady of Angels </vt:lpstr>
      <vt:lpstr>Beverly Hills Supper Club</vt:lpstr>
      <vt:lpstr>MGM Grand Hotel and Casino</vt:lpstr>
      <vt:lpstr>The Station Nightclub</vt:lpstr>
      <vt:lpstr>The Station Nightclub</vt:lpstr>
      <vt:lpstr>The Station Nightclub</vt:lpstr>
      <vt:lpstr>The Station Nightclub</vt:lpstr>
      <vt:lpstr>The Station Nightclub</vt:lpstr>
    </vt:vector>
  </TitlesOfParts>
  <Company>City of Huntsville, Alabama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Codes</dc:title>
  <dc:creator>Dan Wilkerson</dc:creator>
  <cp:lastModifiedBy>Weis Radio</cp:lastModifiedBy>
  <cp:revision>33</cp:revision>
  <dcterms:created xsi:type="dcterms:W3CDTF">2016-06-20T18:15:48Z</dcterms:created>
  <dcterms:modified xsi:type="dcterms:W3CDTF">2026-05-27T15:26:10Z</dcterms:modified>
</cp:coreProperties>
</file>